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2" r:id="rId2"/>
    <p:sldId id="256" r:id="rId3"/>
    <p:sldId id="279" r:id="rId4"/>
    <p:sldId id="296" r:id="rId5"/>
    <p:sldId id="303" r:id="rId6"/>
    <p:sldId id="298" r:id="rId7"/>
    <p:sldId id="288" r:id="rId8"/>
    <p:sldId id="297" r:id="rId9"/>
    <p:sldId id="299" r:id="rId10"/>
    <p:sldId id="295" r:id="rId11"/>
    <p:sldId id="294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39" autoAdjust="0"/>
  </p:normalViewPr>
  <p:slideViewPr>
    <p:cSldViewPr>
      <p:cViewPr>
        <p:scale>
          <a:sx n="107" d="100"/>
          <a:sy n="107" d="100"/>
        </p:scale>
        <p:origin x="-96" y="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9" d="100"/>
          <a:sy n="89" d="100"/>
        </p:scale>
        <p:origin x="-1836" y="27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6BB96-EFAB-4285-A361-35EC6D0B04F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6FBFA-B7CD-4085-9CC2-1CF8BA78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52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A4F0465E-4346-400E-8F8A-A0A9D799774A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C8ECA549-1774-4D12-A508-426876DA7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99760" cy="4804410"/>
          </a:xfrm>
        </p:spPr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A549-1774-4D12-A508-426876DA7E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6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1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6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5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0571E-3265-47FD-96CF-5BE36D12E0C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9573-0F68-4FCD-8160-7EF2E0D78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6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09600" y="2174081"/>
            <a:ext cx="7467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600" dirty="0" smtClean="0"/>
              <a:t>Tutoring Augmentation Funds</a:t>
            </a:r>
          </a:p>
          <a:p>
            <a:pPr lvl="1" algn="ctr"/>
            <a:endParaRPr lang="en-US" sz="3600" dirty="0"/>
          </a:p>
          <a:p>
            <a:pPr lvl="1" algn="ctr"/>
            <a:r>
              <a:rPr lang="en-US" sz="3600" dirty="0" smtClean="0"/>
              <a:t>Presentation </a:t>
            </a:r>
            <a:br>
              <a:rPr lang="en-US" sz="3600" dirty="0" smtClean="0"/>
            </a:br>
            <a:r>
              <a:rPr lang="en-US" sz="2000" dirty="0" smtClean="0"/>
              <a:t>to </a:t>
            </a:r>
          </a:p>
          <a:p>
            <a:pPr lvl="1" algn="ctr"/>
            <a:r>
              <a:rPr lang="en-US" sz="3600" dirty="0" smtClean="0"/>
              <a:t>Planning &amp; Resources Council (PRC)</a:t>
            </a:r>
          </a:p>
          <a:p>
            <a:pPr lvl="1" algn="ctr"/>
            <a:endParaRPr lang="en-US" sz="2400" dirty="0" smtClean="0"/>
          </a:p>
          <a:p>
            <a:pPr lvl="1" algn="ctr"/>
            <a:r>
              <a:rPr lang="en-US" sz="2400" b="1" dirty="0" smtClean="0"/>
              <a:t>June 27, 2013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0781" y="2217938"/>
            <a:ext cx="7086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Considerations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Staffing of Centers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Technology Support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Facilities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Training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Communication of Services to Faculty and Students</a:t>
            </a:r>
          </a:p>
          <a:p>
            <a:pPr lvl="0"/>
            <a:endParaRPr lang="en-US" sz="2400" dirty="0"/>
          </a:p>
          <a:p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381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2226816"/>
            <a:ext cx="7086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Recommendations</a:t>
            </a:r>
          </a:p>
          <a:p>
            <a:pPr lvl="0"/>
            <a:endParaRPr lang="en-US" sz="1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Standardize Systems for Assessing Effectiveness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Collection of Student Use and Success Data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Post-tutoring </a:t>
            </a:r>
            <a:r>
              <a:rPr lang="en-US" dirty="0"/>
              <a:t>S</a:t>
            </a:r>
            <a:r>
              <a:rPr lang="en-US" dirty="0" smtClean="0"/>
              <a:t>ession Evaluation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End </a:t>
            </a:r>
            <a:r>
              <a:rPr lang="en-US" dirty="0"/>
              <a:t>of Semester Satisfaction </a:t>
            </a:r>
            <a:r>
              <a:rPr lang="en-US" dirty="0" smtClean="0"/>
              <a:t>Survey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Explore Other Tutoring Options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smtClean="0"/>
              <a:t>Faculty (FT/PT) for Tutoring Activities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Online Tutoring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Questions?</a:t>
            </a:r>
          </a:p>
          <a:p>
            <a:endParaRPr lang="en-US" dirty="0" smtClean="0"/>
          </a:p>
        </p:txBody>
      </p:sp>
      <p:pic>
        <p:nvPicPr>
          <p:cNvPr id="6" name="Picture 2" descr="C:\Documents and Settings\kerry.kilber\Local Settings\Temporary Internet Files\Content.IE5\ZHA5GD3K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2" y="2362200"/>
            <a:ext cx="1857375" cy="39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617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2209800"/>
            <a:ext cx="708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Agenda</a:t>
            </a:r>
          </a:p>
          <a:p>
            <a:endParaRPr lang="en-US" sz="24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Summary of Funds Received from PRC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Outcomes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/>
              <a:t>Considerations </a:t>
            </a:r>
            <a:endParaRPr lang="en-US" sz="24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Recommendations</a:t>
            </a:r>
            <a:endParaRPr lang="en-US" sz="24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2400" dirty="0" smtClean="0"/>
              <a:t>Q &amp; 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09600" y="2174081"/>
            <a:ext cx="7467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dirty="0" smtClean="0"/>
              <a:t>Augmentation Funding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b="1" u="sng" dirty="0" smtClean="0"/>
              <a:t>MNSESW Division</a:t>
            </a:r>
          </a:p>
          <a:p>
            <a:pPr lvl="1"/>
            <a:endParaRPr lang="en-US" sz="2000" dirty="0" smtClean="0"/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Biology Learning Center- $9,508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Chemistry - $16,800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Earth Sciences - $6,004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/>
              <a:t>Math Study </a:t>
            </a:r>
            <a:r>
              <a:rPr lang="en-US" sz="2000" dirty="0" smtClean="0"/>
              <a:t>Center - $23,696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Physics - $7,296</a:t>
            </a:r>
            <a:endParaRPr lang="en-US" sz="2000" dirty="0"/>
          </a:p>
          <a:p>
            <a:pPr lvl="1"/>
            <a:endParaRPr lang="en-US" sz="1000" dirty="0" smtClean="0"/>
          </a:p>
          <a:p>
            <a:pPr lvl="1"/>
            <a:r>
              <a:rPr lang="en-US" sz="2000" b="1" dirty="0" smtClean="0"/>
              <a:t>Total:  $63,304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09600" y="2209800"/>
            <a:ext cx="7086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dirty="0" smtClean="0"/>
              <a:t>Augmentation Funding</a:t>
            </a:r>
          </a:p>
          <a:p>
            <a:pPr lvl="1"/>
            <a:endParaRPr lang="en-US" sz="2400" b="1" u="sng" dirty="0" smtClean="0"/>
          </a:p>
          <a:p>
            <a:pPr lvl="1"/>
            <a:r>
              <a:rPr lang="en-US" sz="2400" b="1" u="sng" dirty="0" smtClean="0"/>
              <a:t>ESBS Division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English Writing Center - $48,798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sz="2000" b="1" dirty="0" smtClean="0"/>
              <a:t>Total:  $48,798</a:t>
            </a:r>
          </a:p>
          <a:p>
            <a:pPr lvl="1"/>
            <a:endParaRPr lang="en-US" sz="2000" dirty="0"/>
          </a:p>
          <a:p>
            <a:pPr lvl="1"/>
            <a:r>
              <a:rPr lang="en-US" sz="2400" b="1" u="sng" dirty="0" smtClean="0"/>
              <a:t>LTR Division</a:t>
            </a:r>
            <a:endParaRPr lang="en-US" sz="2400" b="1" u="sng" dirty="0"/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Open Computer Lab - $17,456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Tutoring Center</a:t>
            </a:r>
            <a:r>
              <a:rPr lang="en-US" sz="2000" dirty="0"/>
              <a:t> </a:t>
            </a:r>
            <a:r>
              <a:rPr lang="en-US" sz="2000" dirty="0" smtClean="0"/>
              <a:t>- $71,175</a:t>
            </a:r>
          </a:p>
          <a:p>
            <a:pPr lvl="1"/>
            <a:endParaRPr lang="en-US" sz="1000" dirty="0"/>
          </a:p>
          <a:p>
            <a:pPr lvl="1"/>
            <a:r>
              <a:rPr lang="en-US" sz="2000" b="1" dirty="0" smtClean="0"/>
              <a:t>Total:  $88,631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09600" y="2209800"/>
            <a:ext cx="7086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dirty="0" smtClean="0"/>
              <a:t>Augmentation Funding</a:t>
            </a:r>
          </a:p>
          <a:p>
            <a:pPr lvl="1"/>
            <a:endParaRPr lang="en-US" sz="2400" b="1" u="sng" dirty="0" smtClean="0"/>
          </a:p>
          <a:p>
            <a:pPr lvl="1"/>
            <a:endParaRPr lang="en-US" sz="1000" dirty="0"/>
          </a:p>
          <a:p>
            <a:pPr lvl="1"/>
            <a:r>
              <a:rPr lang="en-US" sz="2400" b="1" dirty="0" err="1" smtClean="0"/>
              <a:t>Collegewide</a:t>
            </a:r>
            <a:r>
              <a:rPr lang="en-US" sz="2400" b="1" dirty="0" smtClean="0"/>
              <a:t> Total:  $200,733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2235693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Outcomes – Math Study Center</a:t>
            </a:r>
          </a:p>
          <a:p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90612"/>
              </p:ext>
            </p:extLst>
          </p:nvPr>
        </p:nvGraphicFramePr>
        <p:xfrm>
          <a:off x="647700" y="3048000"/>
          <a:ext cx="7962900" cy="1543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245"/>
                <a:gridCol w="1765175"/>
                <a:gridCol w="1765175"/>
                <a:gridCol w="1961305"/>
              </a:tblGrid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2011-2012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2012-2013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Percentage </a:t>
                      </a:r>
                      <a:r>
                        <a:rPr lang="en-US" sz="1800" dirty="0" smtClean="0">
                          <a:effectLst/>
                        </a:rPr>
                        <a:t>Change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Unduplicated Students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10,851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9,732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11.5% Decrease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Visits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8,992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19,526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7.5% Increase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8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22098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Outcomes – English Writing Center</a:t>
            </a:r>
          </a:p>
          <a:p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975612"/>
              </p:ext>
            </p:extLst>
          </p:nvPr>
        </p:nvGraphicFramePr>
        <p:xfrm>
          <a:off x="647700" y="3048000"/>
          <a:ext cx="7734300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1714500"/>
                <a:gridCol w="1638300"/>
                <a:gridCol w="1981200"/>
              </a:tblGrid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2011-2012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2012-2013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Percentage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Change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Sessions (Walk-in)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12,964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12,009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7.3% Decrease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6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2235693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Outcomes – Tutoring Center</a:t>
            </a:r>
          </a:p>
          <a:p>
            <a:endParaRPr lang="en-US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24079"/>
              </p:ext>
            </p:extLst>
          </p:nvPr>
        </p:nvGraphicFramePr>
        <p:xfrm>
          <a:off x="647700" y="3048000"/>
          <a:ext cx="7886700" cy="1543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1714500"/>
                <a:gridCol w="1714500"/>
                <a:gridCol w="2057400"/>
              </a:tblGrid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2011-2012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2012-2013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Percentage </a:t>
                      </a:r>
                      <a:r>
                        <a:rPr lang="en-US" sz="1800" dirty="0" smtClean="0">
                          <a:effectLst/>
                        </a:rPr>
                        <a:t>Change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Unduplicated Students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1,684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24.5% Increase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Appointments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8,992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11,970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33% Increase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8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098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335A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FFFFFF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rPr>
              <a:t>                  Tutoring</a:t>
            </a:r>
            <a:endParaRPr lang="en-US" sz="4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" y="-7398"/>
            <a:ext cx="27432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66800" y="22098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Outcomes – Open Computer Lab</a:t>
            </a:r>
          </a:p>
          <a:p>
            <a:endParaRPr lang="en-US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12194"/>
              </p:ext>
            </p:extLst>
          </p:nvPr>
        </p:nvGraphicFramePr>
        <p:xfrm>
          <a:off x="647700" y="3048000"/>
          <a:ext cx="7810500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1714500"/>
                <a:gridCol w="1714500"/>
                <a:gridCol w="1981200"/>
              </a:tblGrid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2011-2012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2012-2013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Percentage </a:t>
                      </a:r>
                      <a:r>
                        <a:rPr lang="en-US" sz="1800" dirty="0" smtClean="0">
                          <a:effectLst/>
                        </a:rPr>
                        <a:t>Change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5A5C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Unduplicated Students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225,273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211,405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6.5% Decrease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9991</TotalTime>
  <Words>235</Words>
  <Application>Microsoft Office PowerPoint</Application>
  <PresentationFormat>On-screen Show (4:3)</PresentationFormat>
  <Paragraphs>154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kerry.kilber</dc:creator>
  <cp:lastModifiedBy>Patty.Sparks</cp:lastModifiedBy>
  <cp:revision>126</cp:revision>
  <cp:lastPrinted>2013-01-24T04:26:45Z</cp:lastPrinted>
  <dcterms:created xsi:type="dcterms:W3CDTF">2011-09-16T19:26:43Z</dcterms:created>
  <dcterms:modified xsi:type="dcterms:W3CDTF">2013-10-07T23:34:01Z</dcterms:modified>
</cp:coreProperties>
</file>